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slideLayout" Target="../slideLayouts/slideLayout8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02136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Customer Shopping Behavior Analysis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47015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3,900 purchases • 18 columns • goal: uncover spending, segments, preferences, subscriptions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98577" y="610672"/>
            <a:ext cx="5034915" cy="629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Recommendations</a:t>
            </a:r>
            <a:endParaRPr lang="en-US" sz="3950" dirty="0"/>
          </a:p>
        </p:txBody>
      </p:sp>
      <p:sp>
        <p:nvSpPr>
          <p:cNvPr id="3" name="Shape 1"/>
          <p:cNvSpPr/>
          <p:nvPr/>
        </p:nvSpPr>
        <p:spPr>
          <a:xfrm>
            <a:off x="998577" y="1535549"/>
            <a:ext cx="732353" cy="1098471"/>
          </a:xfrm>
          <a:prstGeom prst="roundRect">
            <a:avLst>
              <a:gd name="adj" fmla="val 360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878687" y="1718548"/>
            <a:ext cx="2517458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Boost Subscriptions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878687" y="2121694"/>
            <a:ext cx="11753017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Promote exclusive subscriber benefits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998577" y="2781776"/>
            <a:ext cx="732353" cy="1098471"/>
          </a:xfrm>
          <a:prstGeom prst="roundRect">
            <a:avLst>
              <a:gd name="adj" fmla="val 360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878687" y="2964775"/>
            <a:ext cx="2517458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Loyalty Programs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1878687" y="3367921"/>
            <a:ext cx="11753017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Reward repeat buyers to grow Loyal segment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998577" y="4028003"/>
            <a:ext cx="732353" cy="1098471"/>
          </a:xfrm>
          <a:prstGeom prst="roundRect">
            <a:avLst>
              <a:gd name="adj" fmla="val 360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878687" y="4211003"/>
            <a:ext cx="2675811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Review Discount Policy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1878687" y="4614148"/>
            <a:ext cx="11753017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Balance sales lift with margins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998577" y="5274231"/>
            <a:ext cx="732353" cy="1098471"/>
          </a:xfrm>
          <a:prstGeom prst="roundRect">
            <a:avLst>
              <a:gd name="adj" fmla="val 360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878687" y="5457230"/>
            <a:ext cx="2517458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Product Positioning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878687" y="5860375"/>
            <a:ext cx="11753017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Highlight top-rated &amp; best-sellers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998577" y="6520458"/>
            <a:ext cx="732353" cy="1098471"/>
          </a:xfrm>
          <a:prstGeom prst="roundRect">
            <a:avLst>
              <a:gd name="adj" fmla="val 360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878687" y="6703457"/>
            <a:ext cx="2517458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Targeted Marketing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1878687" y="7106603"/>
            <a:ext cx="11753017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on high-revenue age groups &amp; express-shipping users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75090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Dataset Summary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93790" y="2794873"/>
            <a:ext cx="3664744" cy="2129314"/>
          </a:xfrm>
          <a:prstGeom prst="roundRect">
            <a:avLst>
              <a:gd name="adj" fmla="val 4474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1084" y="3052167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Size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051084" y="3578185"/>
            <a:ext cx="31501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Rows: 3,900 • Columns: 18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794873"/>
            <a:ext cx="3664863" cy="2129314"/>
          </a:xfrm>
          <a:prstGeom prst="roundRect">
            <a:avLst>
              <a:gd name="adj" fmla="val 4474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42642" y="3052167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Features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4942642" y="3578185"/>
            <a:ext cx="31502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Demographics, purchase details, behavior, subscription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51001"/>
            <a:ext cx="7556421" cy="1403509"/>
          </a:xfrm>
          <a:prstGeom prst="roundRect">
            <a:avLst>
              <a:gd name="adj" fmla="val 6788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51084" y="540829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Missing Data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1051084" y="5934313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37 missing values in Review Rating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02262"/>
            <a:ext cx="6975038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EDA — Python Workflow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6280190" y="3022044"/>
            <a:ext cx="3664744" cy="1720691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25647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Loading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6514624" y="3782497"/>
            <a:ext cx="31958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Imported with pandas; df.info(), .describe()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3022044"/>
            <a:ext cx="3664863" cy="1720691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325647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Missing → Impute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10406182" y="3782497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Review Rating: median by product category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69550"/>
            <a:ext cx="7556421" cy="1357789"/>
          </a:xfrm>
          <a:prstGeom prst="roundRect">
            <a:avLst>
              <a:gd name="adj" fmla="val 701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20398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Standardize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6514624" y="573000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Renamed columns to snake_case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311354"/>
            <a:ext cx="4205168" cy="56068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59981" y="2918579"/>
            <a:ext cx="4990148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 Engineering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5559981" y="3769043"/>
            <a:ext cx="8284131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age_group from age bins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purchase_frequency_days derived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dropped promo_code_used (redundant with discount_applied)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loaded cleaned data to PostgreSQL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64431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Revenue by Gender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418421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Female: 75,191 • Male: 157,890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022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Insight: Males generated higher total revenue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802963"/>
            <a:ext cx="8284131" cy="46236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38943" y="2201823"/>
            <a:ext cx="4205168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Discount &amp; High-Spenders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9638943" y="3675936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839 rows: customers who used discounts yet spent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9638943" y="477738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6237C8"/>
          </a:solidFill>
          <a:ln/>
        </p:spPr>
      </p:sp>
      <p:sp>
        <p:nvSpPr>
          <p:cNvPr id="6" name="Text 3"/>
          <p:cNvSpPr/>
          <p:nvPr/>
        </p:nvSpPr>
        <p:spPr>
          <a:xfrm>
            <a:off x="9979104" y="4656892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Examples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9979104" y="5273635"/>
            <a:ext cx="3865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customer_id 2 → 64, 3 → 73, 4 → 90, 7 → 85, 9 → 97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1225"/>
            <a:ext cx="658701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Top Products by Rating</a:t>
            </a:r>
            <a:endParaRPr lang="en-US" sz="4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414474"/>
            <a:ext cx="1205984" cy="15074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83262" y="3414474"/>
            <a:ext cx="266914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Gloves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2283262" y="3940492"/>
            <a:ext cx="266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Avg rating 3.86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262" y="4558546"/>
            <a:ext cx="2669143" cy="1489710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893" y="3414474"/>
            <a:ext cx="1205984" cy="150745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25364" y="3414474"/>
            <a:ext cx="266914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Sandals</a:t>
            </a:r>
            <a:endParaRPr lang="en-US" sz="2450" dirty="0"/>
          </a:p>
        </p:txBody>
      </p:sp>
      <p:sp>
        <p:nvSpPr>
          <p:cNvPr id="9" name="Text 4"/>
          <p:cNvSpPr/>
          <p:nvPr/>
        </p:nvSpPr>
        <p:spPr>
          <a:xfrm>
            <a:off x="6725364" y="3940492"/>
            <a:ext cx="266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Avg rating 3.84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5364" y="4558546"/>
            <a:ext cx="2669143" cy="1489710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414474"/>
            <a:ext cx="1205984" cy="150745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1167467" y="3414474"/>
            <a:ext cx="266914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Boots</a:t>
            </a:r>
            <a:endParaRPr lang="en-US" sz="2450" dirty="0"/>
          </a:p>
        </p:txBody>
      </p:sp>
      <p:sp>
        <p:nvSpPr>
          <p:cNvPr id="13" name="Text 6"/>
          <p:cNvSpPr/>
          <p:nvPr/>
        </p:nvSpPr>
        <p:spPr>
          <a:xfrm>
            <a:off x="11167467" y="3940492"/>
            <a:ext cx="266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Avg rating 3.82</a:t>
            </a:r>
            <a:endParaRPr lang="en-US" sz="175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67467" y="4558546"/>
            <a:ext cx="2669143" cy="14897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795224"/>
            <a:ext cx="8284131" cy="438173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183499" y="620744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1D113C"/>
          </a:solidFill>
          <a:ln/>
        </p:spPr>
      </p:sp>
      <p:sp>
        <p:nvSpPr>
          <p:cNvPr id="4" name="Text 1"/>
          <p:cNvSpPr/>
          <p:nvPr/>
        </p:nvSpPr>
        <p:spPr>
          <a:xfrm>
            <a:off x="4471273" y="6207443"/>
            <a:ext cx="388382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5012055" y="620744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683FCA"/>
          </a:solidFill>
          <a:ln/>
        </p:spPr>
      </p:sp>
      <p:sp>
        <p:nvSpPr>
          <p:cNvPr id="6" name="Text 3"/>
          <p:cNvSpPr/>
          <p:nvPr/>
        </p:nvSpPr>
        <p:spPr>
          <a:xfrm>
            <a:off x="5299829" y="6207443"/>
            <a:ext cx="30682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638943" y="2096214"/>
            <a:ext cx="4205168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Subscribers vs Non-Subscribers</a:t>
            </a:r>
            <a:endParaRPr lang="en-US" sz="3900" dirty="0"/>
          </a:p>
        </p:txBody>
      </p:sp>
      <p:sp>
        <p:nvSpPr>
          <p:cNvPr id="8" name="Text 5"/>
          <p:cNvSpPr/>
          <p:nvPr/>
        </p:nvSpPr>
        <p:spPr>
          <a:xfrm>
            <a:off x="9638943" y="3570327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Yes: 1,053 customers • Avg spend $59.49 • Revenue $62,645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638943" y="4500205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No: 2,847 customers • Avg spend $59.87 • Revenue $170,436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38943" y="5430083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Action: opportunity to boost subscriptions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1967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Sales &amp; Revenue Highlights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6280190" y="3351371"/>
            <a:ext cx="7556421" cy="3426142"/>
          </a:xfrm>
          <a:prstGeom prst="roundRect">
            <a:avLst>
              <a:gd name="adj" fmla="val 278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3358991"/>
            <a:ext cx="3770590" cy="2068354"/>
          </a:xfrm>
          <a:prstGeom prst="roundRect">
            <a:avLst>
              <a:gd name="adj" fmla="val 4606"/>
            </a:avLst>
          </a:prstGeom>
          <a:solidFill>
            <a:srgbClr val="E0D7F4"/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358580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Revenue by Category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6514624" y="4111823"/>
            <a:ext cx="331696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Clothing 100K • Accessories 70K • Footwear 30K • Outerwear 20K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058400" y="3358991"/>
            <a:ext cx="3770590" cy="2068354"/>
          </a:xfrm>
          <a:prstGeom prst="rect">
            <a:avLst/>
          </a:prstGeom>
          <a:solidFill>
            <a:srgbClr val="E0D7F4"/>
          </a:solidFill>
          <a:ln/>
        </p:spPr>
      </p:sp>
      <p:sp>
        <p:nvSpPr>
          <p:cNvPr id="9" name="Shape 6"/>
          <p:cNvSpPr/>
          <p:nvPr/>
        </p:nvSpPr>
        <p:spPr>
          <a:xfrm>
            <a:off x="10058400" y="3358991"/>
            <a:ext cx="30480" cy="2068354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</p:sp>
      <p:sp>
        <p:nvSpPr>
          <p:cNvPr id="10" name="Text 7"/>
          <p:cNvSpPr/>
          <p:nvPr/>
        </p:nvSpPr>
        <p:spPr>
          <a:xfrm>
            <a:off x="10285214" y="358580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Sales by Category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10285214" y="4111823"/>
            <a:ext cx="331696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Clothing 2,000 • Accessories 1,500 • Footwear 700 • Outerwear 400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7810" y="5427345"/>
            <a:ext cx="7541181" cy="1342549"/>
          </a:xfrm>
          <a:prstGeom prst="rect">
            <a:avLst/>
          </a:prstGeom>
          <a:solidFill>
            <a:srgbClr val="E0D7F4"/>
          </a:solidFill>
          <a:ln/>
        </p:spPr>
      </p:sp>
      <p:sp>
        <p:nvSpPr>
          <p:cNvPr id="13" name="Shape 10"/>
          <p:cNvSpPr/>
          <p:nvPr/>
        </p:nvSpPr>
        <p:spPr>
          <a:xfrm>
            <a:off x="6287810" y="5427345"/>
            <a:ext cx="7541181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</p:sp>
      <p:sp>
        <p:nvSpPr>
          <p:cNvPr id="14" name="Text 11"/>
          <p:cNvSpPr/>
          <p:nvPr/>
        </p:nvSpPr>
        <p:spPr>
          <a:xfrm>
            <a:off x="6514624" y="5654159"/>
            <a:ext cx="316944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Revenue by Age Group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6514624" y="618017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Young Adult 60K • Middle-aged 55K • Adult 50K • Senior 45K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2026-02-19T10:22:59Z</dcterms:created>
  <dcterms:modified xsi:type="dcterms:W3CDTF">2026-02-19T10:22:59Z</dcterms:modified>
</cp:coreProperties>
</file>